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67123-9372-4D3F-B328-7886916E6FC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8598-1C7F-4845-8010-2E9A81503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67123-9372-4D3F-B328-7886916E6FC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8598-1C7F-4845-8010-2E9A81503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67123-9372-4D3F-B328-7886916E6FC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8598-1C7F-4845-8010-2E9A81503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67123-9372-4D3F-B328-7886916E6FC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8598-1C7F-4845-8010-2E9A81503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67123-9372-4D3F-B328-7886916E6FC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8598-1C7F-4845-8010-2E9A81503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67123-9372-4D3F-B328-7886916E6FC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8598-1C7F-4845-8010-2E9A81503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67123-9372-4D3F-B328-7886916E6FC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8598-1C7F-4845-8010-2E9A81503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67123-9372-4D3F-B328-7886916E6FC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8598-1C7F-4845-8010-2E9A81503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67123-9372-4D3F-B328-7886916E6FC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8598-1C7F-4845-8010-2E9A81503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67123-9372-4D3F-B328-7886916E6FC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8598-1C7F-4845-8010-2E9A81503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67123-9372-4D3F-B328-7886916E6FC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28598-1C7F-4845-8010-2E9A81503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67123-9372-4D3F-B328-7886916E6FC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28598-1C7F-4845-8010-2E9A81503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featurepics.com/FI/Thumb300/20110606/Cell-Background-19059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726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/>
              <a:t>CELLULAR REPRODUCTION</a:t>
            </a:r>
            <a:endParaRPr lang="en-US" sz="7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9812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8</a:t>
            </a:r>
            <a:r>
              <a:rPr lang="en-US" b="1" baseline="30000" dirty="0" smtClean="0">
                <a:solidFill>
                  <a:schemeClr val="tx1"/>
                </a:solidFill>
              </a:rPr>
              <a:t>TH</a:t>
            </a:r>
            <a:r>
              <a:rPr lang="en-US" b="1" dirty="0" smtClean="0">
                <a:solidFill>
                  <a:schemeClr val="tx1"/>
                </a:solidFill>
              </a:rPr>
              <a:t> Biological Science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Ms. </a:t>
            </a:r>
            <a:r>
              <a:rPr lang="en-US" b="1" dirty="0" err="1" smtClean="0">
                <a:solidFill>
                  <a:schemeClr val="tx1"/>
                </a:solidFill>
              </a:rPr>
              <a:t>Navarrete</a:t>
            </a:r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Oct. 2, 2012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r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32956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900" b="1" dirty="0" smtClean="0"/>
              <a:t>An </a:t>
            </a:r>
            <a:r>
              <a:rPr lang="en-US" sz="4900" b="1" dirty="0"/>
              <a:t>education isn't how much you have committed to memory, or even how much you know. It's being able to differentiate between what you know and what you don't. 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086600" cy="1752600"/>
          </a:xfrm>
        </p:spPr>
        <p:txBody>
          <a:bodyPr/>
          <a:lstStyle/>
          <a:p>
            <a:pPr algn="l"/>
            <a:endParaRPr lang="en-US" b="1" dirty="0" smtClean="0">
              <a:solidFill>
                <a:schemeClr val="tx1"/>
              </a:solidFill>
            </a:endParaRPr>
          </a:p>
          <a:p>
            <a:pPr algn="l"/>
            <a:endParaRPr lang="en-US" b="1" dirty="0" smtClean="0">
              <a:solidFill>
                <a:schemeClr val="tx1"/>
              </a:solidFill>
            </a:endParaRPr>
          </a:p>
          <a:p>
            <a:pPr algn="l"/>
            <a:r>
              <a:rPr lang="en-US" b="1" dirty="0" smtClean="0">
                <a:solidFill>
                  <a:schemeClr val="tx1"/>
                </a:solidFill>
              </a:rPr>
              <a:t>-</a:t>
            </a:r>
            <a:r>
              <a:rPr lang="en-US" b="1" dirty="0" err="1" smtClean="0">
                <a:solidFill>
                  <a:schemeClr val="tx1"/>
                </a:solidFill>
              </a:rPr>
              <a:t>Anatole</a:t>
            </a:r>
            <a:r>
              <a:rPr lang="en-US" b="1" dirty="0" smtClean="0">
                <a:solidFill>
                  <a:schemeClr val="tx1"/>
                </a:solidFill>
              </a:rPr>
              <a:t> France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u="sng" dirty="0" smtClean="0"/>
              <a:t>Reference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Breaking through Biology, 2007, Susan </a:t>
            </a:r>
            <a:r>
              <a:rPr lang="en-US" sz="4800" b="1" dirty="0" err="1" smtClean="0"/>
              <a:t>Manosa</a:t>
            </a:r>
            <a:r>
              <a:rPr lang="en-US" sz="4800" b="1" dirty="0" smtClean="0"/>
              <a:t>, Frederick </a:t>
            </a:r>
            <a:r>
              <a:rPr lang="en-US" sz="4800" b="1" dirty="0" err="1" smtClean="0"/>
              <a:t>Talaue</a:t>
            </a:r>
            <a:r>
              <a:rPr lang="en-US" sz="4800" b="1" dirty="0" smtClean="0"/>
              <a:t>, </a:t>
            </a:r>
            <a:r>
              <a:rPr lang="en-US" sz="4800" b="1" dirty="0" err="1" smtClean="0"/>
              <a:t>Saranay</a:t>
            </a:r>
            <a:r>
              <a:rPr lang="en-US" sz="4800" b="1" dirty="0" smtClean="0"/>
              <a:t> Baguio..p. 129-135</a:t>
            </a:r>
            <a:endParaRPr lang="en-US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r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/>
              <a:t>THE CELL CYCLE</a:t>
            </a:r>
            <a:endParaRPr lang="en-US" sz="8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400" b="1" dirty="0" smtClean="0"/>
              <a:t>The series of stages in the life of a cell.</a:t>
            </a:r>
          </a:p>
          <a:p>
            <a:r>
              <a:rPr lang="en-US" sz="4400" b="1" dirty="0" smtClean="0"/>
              <a:t>This consists of a preparatory phase (</a:t>
            </a:r>
            <a:r>
              <a:rPr lang="en-US" sz="4400" b="1" dirty="0" err="1" smtClean="0"/>
              <a:t>interphase</a:t>
            </a:r>
            <a:r>
              <a:rPr lang="en-US" sz="4400" b="1" dirty="0" smtClean="0"/>
              <a:t>), the actual cell division (mitosis), and </a:t>
            </a:r>
            <a:r>
              <a:rPr lang="en-US" sz="4400" b="1" dirty="0" err="1" smtClean="0"/>
              <a:t>cytokinesis</a:t>
            </a:r>
            <a:r>
              <a:rPr lang="en-US" sz="4400" b="1" dirty="0" smtClean="0"/>
              <a:t> (division of cytoplasm). </a:t>
            </a:r>
            <a:endParaRPr lang="en-US" sz="4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r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INTERPHASE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sz="2800" dirty="0" smtClean="0"/>
          </a:p>
          <a:p>
            <a:r>
              <a:rPr lang="en-US" sz="2800" b="1" dirty="0" smtClean="0"/>
              <a:t>It is the longest phase in the cell cycle for most cells.</a:t>
            </a:r>
          </a:p>
          <a:p>
            <a:r>
              <a:rPr lang="en-US" sz="2800" b="1" dirty="0" smtClean="0"/>
              <a:t>Chromosomes duplicate, many cell parts are made, and the cell does most of it’s growing during this phase.</a:t>
            </a:r>
          </a:p>
          <a:p>
            <a:r>
              <a:rPr lang="en-US" sz="2800" b="1" dirty="0" smtClean="0"/>
              <a:t>It is referred to as the PREPARATORY STAGE.</a:t>
            </a:r>
          </a:p>
          <a:p>
            <a:endParaRPr lang="en-US" dirty="0"/>
          </a:p>
        </p:txBody>
      </p:sp>
      <p:pic>
        <p:nvPicPr>
          <p:cNvPr id="4" name="Picture 3" descr="ri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219200"/>
            <a:ext cx="6629400" cy="2667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620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 smtClean="0"/>
              <a:t>MITOSIS</a:t>
            </a:r>
            <a:endParaRPr lang="en-US" sz="8000" dirty="0"/>
          </a:p>
        </p:txBody>
      </p:sp>
      <p:pic>
        <p:nvPicPr>
          <p:cNvPr id="5" name="Content Placeholder 4" descr="trk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43400" y="1676400"/>
            <a:ext cx="4343400" cy="44196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24000"/>
            <a:ext cx="3008313" cy="4602163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It is the division of the nucleus, with it’s contents (duplicated chromosomes), into two identical nuclei.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It is divided into four phases—prophase, metaphase, anaphase, and </a:t>
            </a:r>
            <a:r>
              <a:rPr lang="en-US" sz="2400" b="1" dirty="0" err="1" smtClean="0"/>
              <a:t>telophase</a:t>
            </a:r>
            <a:r>
              <a:rPr lang="en-US" sz="2400" b="1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It is describes as a dynamic continuum.</a:t>
            </a:r>
            <a:endParaRPr lang="en-US" sz="2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6205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PROPHASE: FORMATION OF MITOTIC SPINDLE</a:t>
            </a:r>
            <a:endParaRPr lang="en-US" sz="3600" dirty="0"/>
          </a:p>
        </p:txBody>
      </p:sp>
      <p:pic>
        <p:nvPicPr>
          <p:cNvPr id="5" name="Content Placeholder 4" descr="trik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62400" y="1981200"/>
            <a:ext cx="4572000" cy="3810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The duplicated chromosomes, which initially appear thin and thread-like, become more tightly coiled and folded, thus appearing as short, thick, and discrete structures under the microscope.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The nucleoli disappear.</a:t>
            </a:r>
            <a:endParaRPr lang="en-US" sz="2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6205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METAPHASE: ALIGNMENT OF CHROMOSOMES</a:t>
            </a:r>
            <a:endParaRPr lang="en-US" sz="4000" dirty="0"/>
          </a:p>
        </p:txBody>
      </p:sp>
      <p:pic>
        <p:nvPicPr>
          <p:cNvPr id="5" name="Content Placeholder 4" descr="triks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43400" y="2057400"/>
            <a:ext cx="4114800" cy="33528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b="1" dirty="0" smtClean="0"/>
              <a:t>The </a:t>
            </a:r>
            <a:r>
              <a:rPr lang="en-US" sz="3200" b="1" dirty="0" err="1" smtClean="0"/>
              <a:t>chromatids</a:t>
            </a:r>
            <a:r>
              <a:rPr lang="en-US" sz="3200" b="1" dirty="0" smtClean="0"/>
              <a:t> begin moving toward the center of the cell and align midway between the spindle poles, or along the spindle equator.</a:t>
            </a:r>
            <a:endParaRPr lang="en-US" sz="32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305800" cy="116205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ANAPHASE: MOVEMENT OF THE DAUGHTER CHROMOSOMES</a:t>
            </a:r>
            <a:endParaRPr lang="en-US" sz="4000" dirty="0"/>
          </a:p>
        </p:txBody>
      </p:sp>
      <p:pic>
        <p:nvPicPr>
          <p:cNvPr id="5" name="Content Placeholder 4" descr="triksi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67200" y="2057400"/>
            <a:ext cx="4267199" cy="3581399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52705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Out of the four phases, it is the shortest.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The </a:t>
            </a:r>
            <a:r>
              <a:rPr lang="en-US" sz="2400" b="1" dirty="0" err="1" smtClean="0"/>
              <a:t>centromere</a:t>
            </a:r>
            <a:r>
              <a:rPr lang="en-US" sz="2400" b="1" dirty="0" smtClean="0"/>
              <a:t> of each chromosome divides and the two sister </a:t>
            </a:r>
            <a:r>
              <a:rPr lang="en-US" sz="2400" b="1" dirty="0" err="1" smtClean="0"/>
              <a:t>chromatids</a:t>
            </a:r>
            <a:r>
              <a:rPr lang="en-US" sz="2400" b="1" dirty="0" smtClean="0"/>
              <a:t>  detach from each other.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Anaphase ends when all the daughter chromosomes have moved to their respective poles.</a:t>
            </a:r>
            <a:endParaRPr lang="en-US" sz="2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r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6205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TELOPHASE: FORMATION OF TWO DAUGHTER NUCLEI</a:t>
            </a:r>
            <a:endParaRPr lang="en-US" sz="4000" dirty="0"/>
          </a:p>
        </p:txBody>
      </p:sp>
      <p:pic>
        <p:nvPicPr>
          <p:cNvPr id="5" name="Content Placeholder 4" descr="ry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43401" y="1981200"/>
            <a:ext cx="4343400" cy="38100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It begins as soon as the daughter chromosomes reach the opposite end of the poles. 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The chromosomes uncoil, and once again appear thread-like under the microscope. 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Nucleoli reappear.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At the end of </a:t>
            </a:r>
            <a:r>
              <a:rPr lang="en-US" sz="2000" b="1" dirty="0" err="1" smtClean="0"/>
              <a:t>telophase</a:t>
            </a:r>
            <a:r>
              <a:rPr lang="en-US" sz="2000" b="1" dirty="0" smtClean="0"/>
              <a:t>, the mitotic spindles disappear and the equal division of one nucleus into two identical  daughter nuclei is completed.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r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/>
              <a:t>CYTOKINESIS: DIVISION OF THE CYTOPLASM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sz="4400" dirty="0" smtClean="0"/>
              <a:t>It is the final phase of cell division, characterized mainly by the division of the cytoplasm.</a:t>
            </a:r>
          </a:p>
          <a:p>
            <a:r>
              <a:rPr lang="en-US" sz="4400" dirty="0" smtClean="0"/>
              <a:t>This usually starts in the late anaphase or in the early </a:t>
            </a:r>
            <a:r>
              <a:rPr lang="en-US" sz="4400" dirty="0" err="1" smtClean="0"/>
              <a:t>telophase</a:t>
            </a:r>
            <a:r>
              <a:rPr lang="en-US" sz="4400" dirty="0" smtClean="0"/>
              <a:t>.</a:t>
            </a:r>
            <a:endParaRPr lang="en-US" sz="4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380</Words>
  <Application>Microsoft Office PowerPoint</Application>
  <PresentationFormat>On-screen Show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CELLULAR REPRODUCTION</vt:lpstr>
      <vt:lpstr>THE CELL CYCLE</vt:lpstr>
      <vt:lpstr>INTERPHASE</vt:lpstr>
      <vt:lpstr>MITOSIS</vt:lpstr>
      <vt:lpstr>PROPHASE: FORMATION OF MITOTIC SPINDLE</vt:lpstr>
      <vt:lpstr>METAPHASE: ALIGNMENT OF CHROMOSOMES</vt:lpstr>
      <vt:lpstr>ANAPHASE: MOVEMENT OF THE DAUGHTER CHROMOSOMES</vt:lpstr>
      <vt:lpstr>TELOPHASE: FORMATION OF TWO DAUGHTER NUCLEI</vt:lpstr>
      <vt:lpstr>CYTOKINESIS: DIVISION OF THE CYTOPLASM</vt:lpstr>
      <vt:lpstr>   An education isn't how much you have committed to memory, or even how much you know. It's being able to differentiate between what you know and what you don't.   </vt:lpstr>
      <vt:lpstr>Reference: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CELLULAR REPRODUCTION</dc:title>
  <dc:creator>infiNetCafe</dc:creator>
  <cp:lastModifiedBy>Joana Jezza  Tubeo</cp:lastModifiedBy>
  <cp:revision>10</cp:revision>
  <dcterms:created xsi:type="dcterms:W3CDTF">2012-09-29T15:57:20Z</dcterms:created>
  <dcterms:modified xsi:type="dcterms:W3CDTF">2012-10-04T01:54:47Z</dcterms:modified>
</cp:coreProperties>
</file>